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Prior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21/11/2025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02789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b="1" u="sng" dirty="0"/>
              <a:t>Data Cleaning</a:t>
            </a:r>
          </a:p>
          <a:p>
            <a:pPr marL="0" indent="0">
              <a:buNone/>
            </a:pPr>
            <a:r>
              <a:rPr lang="en-GB" sz="1200" dirty="0"/>
              <a:t> - Removed rows with missing critical data</a:t>
            </a:r>
          </a:p>
          <a:p>
            <a:pPr marL="0" indent="0">
              <a:buNone/>
            </a:pPr>
            <a:r>
              <a:rPr lang="en-GB" sz="1200" dirty="0"/>
              <a:t>  - Filtered for single-core, single-payload launches</a:t>
            </a:r>
          </a:p>
          <a:p>
            <a:pPr marL="0" indent="0">
              <a:buNone/>
            </a:pPr>
            <a:r>
              <a:rPr lang="en-GB" sz="1200" dirty="0"/>
              <a:t>  - Converted date formats to datetime</a:t>
            </a:r>
          </a:p>
          <a:p>
            <a:pPr marL="0" indent="0">
              <a:buNone/>
            </a:pPr>
            <a:r>
              <a:rPr lang="en-GB" sz="1200" dirty="0"/>
              <a:t>  - Handled missing values</a:t>
            </a:r>
          </a:p>
          <a:p>
            <a:pPr marL="0" indent="0">
              <a:buNone/>
            </a:pPr>
            <a:r>
              <a:rPr lang="en-US" sz="1200" b="1" u="sng" dirty="0"/>
              <a:t>Data Transformation</a:t>
            </a:r>
          </a:p>
          <a:p>
            <a:pPr marL="0" indent="0">
              <a:buNone/>
            </a:pPr>
            <a:r>
              <a:rPr lang="en-GB" sz="1200" dirty="0"/>
              <a:t> - Extracted nested JSON data from API responses</a:t>
            </a:r>
          </a:p>
          <a:p>
            <a:pPr marL="0" indent="0">
              <a:buNone/>
            </a:pPr>
            <a:r>
              <a:rPr lang="en-GB" sz="1200" dirty="0"/>
              <a:t>  - Created binary classification column (Class - 1 for success, 0 for failure)</a:t>
            </a:r>
          </a:p>
          <a:p>
            <a:pPr marL="0" indent="0">
              <a:buNone/>
            </a:pPr>
            <a:r>
              <a:rPr lang="en-GB" sz="1200" dirty="0"/>
              <a:t>  - Standardized categorical variables</a:t>
            </a:r>
          </a:p>
          <a:p>
            <a:pPr marL="0" indent="0">
              <a:buNone/>
            </a:pPr>
            <a:r>
              <a:rPr lang="en-GB" sz="1200" dirty="0"/>
              <a:t>  - Created dummy variables for categorical features</a:t>
            </a:r>
          </a:p>
          <a:p>
            <a:pPr marL="0" indent="0">
              <a:buNone/>
            </a:pPr>
            <a:r>
              <a:rPr lang="en-US" sz="1200" b="1" u="sng" dirty="0"/>
              <a:t>Feature Engineering</a:t>
            </a:r>
          </a:p>
          <a:p>
            <a:pPr marL="0" indent="0">
              <a:buNone/>
            </a:pPr>
            <a:r>
              <a:rPr lang="en-US" sz="1200" dirty="0"/>
              <a:t> - Selected relevant features - </a:t>
            </a:r>
            <a:r>
              <a:rPr lang="en-US" sz="1200" dirty="0" err="1"/>
              <a:t>FlightNumber</a:t>
            </a:r>
            <a:r>
              <a:rPr lang="en-US" sz="1200" dirty="0"/>
              <a:t>, </a:t>
            </a:r>
            <a:r>
              <a:rPr lang="en-US" sz="1200" dirty="0" err="1"/>
              <a:t>PayloadMass</a:t>
            </a:r>
            <a:r>
              <a:rPr lang="en-US" sz="1200" dirty="0"/>
              <a:t>, Orbit, </a:t>
            </a:r>
            <a:r>
              <a:rPr lang="en-US" sz="1200" dirty="0" err="1"/>
              <a:t>LaunchSite</a:t>
            </a:r>
            <a:r>
              <a:rPr lang="en-US" sz="1200" dirty="0"/>
              <a:t>, Flights, </a:t>
            </a:r>
            <a:r>
              <a:rPr lang="en-US" sz="1200" dirty="0" err="1"/>
              <a:t>GridFins</a:t>
            </a:r>
            <a:r>
              <a:rPr lang="en-US" sz="1200" dirty="0"/>
              <a:t>, Reused, Legs, </a:t>
            </a:r>
            <a:r>
              <a:rPr lang="en-US" sz="1200" dirty="0" err="1"/>
              <a:t>LandingPad</a:t>
            </a:r>
            <a:r>
              <a:rPr lang="en-US" sz="1200" dirty="0"/>
              <a:t>, Block, </a:t>
            </a:r>
            <a:r>
              <a:rPr lang="en-US" sz="1200" dirty="0" err="1"/>
              <a:t>ReusedCount</a:t>
            </a:r>
            <a:r>
              <a:rPr lang="en-US" sz="1200" dirty="0"/>
              <a:t>, Serial</a:t>
            </a:r>
          </a:p>
          <a:p>
            <a:pPr marL="0" indent="0">
              <a:buNone/>
            </a:pPr>
            <a:r>
              <a:rPr lang="en-US" sz="1200" dirty="0"/>
              <a:t>  - Encoded categorical variables</a:t>
            </a:r>
          </a:p>
          <a:p>
            <a:pPr marL="0" indent="0">
              <a:buNone/>
            </a:pPr>
            <a:r>
              <a:rPr lang="en-US" sz="1200" dirty="0"/>
              <a:t>  - Standardized numerical features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https -//github.com/ChrisPrior96/IBM-Data-Science/blob/main/Applied%20Data%20Science%20Capstone/Lab%203/labs-jupyter-spacex-Data%20wrangling.ipynb</a:t>
            </a:r>
          </a:p>
          <a:p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b="1" u="sng" dirty="0">
                <a:solidFill>
                  <a:schemeClr val="accent3">
                    <a:lumMod val="25000"/>
                  </a:schemeClr>
                </a:solidFill>
              </a:rPr>
              <a:t>Charts plotted and why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1. Flight Number vs. Payload Mass - To identify relationship between launch experience and payload capacity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2. Flight Number vs. Launch Site - To see if success rate improves with experience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3. Payload Mass vs. Launch Site - To understand payload capacity differences across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4. Success Rate by Orbit Type (Bar Chart) - To identify which orbits have highest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5. Flight Number vs. Orbit Type - To see if experience affects success differently by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6. Payload Mass vs. Orbit Type - To understand payload constraints by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7. Yearly Success Trend (Line Chart) - To observe improvement in success rate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b="1" u="sng" dirty="0">
                <a:solidFill>
                  <a:schemeClr val="accent3">
                    <a:lumMod val="25000"/>
                  </a:schemeClr>
                </a:solidFill>
              </a:rPr>
              <a:t>Key 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Success rate increases with flight number (more experience = better success)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VAFB-SLC has no heavy payload launches (&gt;10,000 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LEO orbit shows relationship between flight number and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000" dirty="0">
                <a:solidFill>
                  <a:schemeClr val="accent3">
                    <a:lumMod val="25000"/>
                  </a:schemeClr>
                </a:solidFill>
              </a:rPr>
              <a:t>Success rate has been increasing since 2013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https -//github.com/ChrisPrior96/IBM-Data-Science/blob/main/Applied%20Data%20Science%20Capstone/Lab%204/jupyter-labs-eda-sql-coursera_sqllite.ipynb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sz="1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1200" b="1" u="sng" dirty="0"/>
              <a:t>SQL Queries Performed</a:t>
            </a:r>
          </a:p>
          <a:p>
            <a:r>
              <a:rPr lang="en-GB" sz="1200" dirty="0"/>
              <a:t>1. Unique Launch Sites - `SELECT DISTINCT "</a:t>
            </a:r>
            <a:r>
              <a:rPr lang="en-GB" sz="1200" dirty="0" err="1"/>
              <a:t>Launch_Site</a:t>
            </a:r>
            <a:r>
              <a:rPr lang="en-GB" sz="1200" dirty="0"/>
              <a:t>" FROM SPACEXTABLE`</a:t>
            </a:r>
          </a:p>
          <a:p>
            <a:r>
              <a:rPr lang="en-GB" sz="1200" dirty="0"/>
              <a:t>2. Launch Sites Beginning with 'CCA' - `SELECT * FROM SPACEXTABLE WHERE "</a:t>
            </a:r>
            <a:r>
              <a:rPr lang="en-GB" sz="1200" dirty="0" err="1"/>
              <a:t>Launch_Site</a:t>
            </a:r>
            <a:r>
              <a:rPr lang="en-GB" sz="1200" dirty="0"/>
              <a:t>" LIKE 'CCA%' LIMIT 5`</a:t>
            </a:r>
          </a:p>
          <a:p>
            <a:r>
              <a:rPr lang="en-GB" sz="1200" dirty="0"/>
              <a:t>3. Total Payload Mass for NASA (CRS) - `SELECT SUM("PAYLOAD_MASS__KG_") FROM SPACEXTABLE WHERE "Customer" = 'NASA (CRS)'`</a:t>
            </a:r>
          </a:p>
          <a:p>
            <a:r>
              <a:rPr lang="en-GB" sz="1200" dirty="0"/>
              <a:t>4. Average Payload Mass for F9 v1.1 - `SELECT AVG("PAYLOAD_MASS__KG_") FROM SPACEXTABLE WHERE "</a:t>
            </a:r>
            <a:r>
              <a:rPr lang="en-GB" sz="1200" dirty="0" err="1"/>
              <a:t>Booster_Version</a:t>
            </a:r>
            <a:r>
              <a:rPr lang="en-GB" sz="1200" dirty="0"/>
              <a:t>" = 'F9 v1.1'`</a:t>
            </a:r>
          </a:p>
          <a:p>
            <a:r>
              <a:rPr lang="en-GB" sz="1200" dirty="0"/>
              <a:t>5. First Successful Ground Landing - `SELECT MIN("Date") FROM SPACEXTABLE WHERE "</a:t>
            </a:r>
            <a:r>
              <a:rPr lang="en-GB" sz="1200" dirty="0" err="1"/>
              <a:t>Landing_Outcome</a:t>
            </a:r>
            <a:r>
              <a:rPr lang="en-GB" sz="1200" dirty="0"/>
              <a:t>" = 'Success (ground pad)'`</a:t>
            </a:r>
          </a:p>
          <a:p>
            <a:r>
              <a:rPr lang="en-GB" sz="1200" dirty="0"/>
              <a:t>6. Successful Drone Ship with Payload 4000-6000 - `SELECT "</a:t>
            </a:r>
            <a:r>
              <a:rPr lang="en-GB" sz="1200" dirty="0" err="1"/>
              <a:t>Booster_Version</a:t>
            </a:r>
            <a:r>
              <a:rPr lang="en-GB" sz="1200" dirty="0"/>
              <a:t>" FROM SPACEXTABLE WHERE "</a:t>
            </a:r>
            <a:r>
              <a:rPr lang="en-GB" sz="1200" dirty="0" err="1"/>
              <a:t>Landing_Outcome</a:t>
            </a:r>
            <a:r>
              <a:rPr lang="en-GB" sz="1200" dirty="0"/>
              <a:t>" = 'Success (drone ship)' AND "PAYLOAD_MASS__KG_" &gt; 4000 AND "PAYLOAD_MASS__KG_" &lt; 6000`</a:t>
            </a:r>
          </a:p>
          <a:p>
            <a:r>
              <a:rPr lang="en-GB" sz="1200" dirty="0"/>
              <a:t>7. Total Success/Failure Count - `SELECT "</a:t>
            </a:r>
            <a:r>
              <a:rPr lang="en-GB" sz="1200" dirty="0" err="1"/>
              <a:t>Mission_Outcome</a:t>
            </a:r>
            <a:r>
              <a:rPr lang="en-GB" sz="1200" dirty="0"/>
              <a:t>", COUNT(*) as Count FROM SPACEXTABLE GROUP BY "</a:t>
            </a:r>
            <a:r>
              <a:rPr lang="en-GB" sz="1200" dirty="0" err="1"/>
              <a:t>Mission_Outcome</a:t>
            </a:r>
            <a:r>
              <a:rPr lang="en-GB" sz="1200" dirty="0"/>
              <a:t>"`</a:t>
            </a:r>
          </a:p>
          <a:p>
            <a:r>
              <a:rPr lang="en-GB" sz="1200" dirty="0"/>
              <a:t>8. Maximum Payload Boosters - `SELECT "</a:t>
            </a:r>
            <a:r>
              <a:rPr lang="en-GB" sz="1200" dirty="0" err="1"/>
              <a:t>Booster_Version</a:t>
            </a:r>
            <a:r>
              <a:rPr lang="en-GB" sz="1200" dirty="0"/>
              <a:t>" FROM SPACEXTABLE WHERE "PAYLOAD_MASS__KG_" = (SELECT MAX("PAYLOAD_MASS__KG_") FROM SPACEXTABLE)`</a:t>
            </a:r>
          </a:p>
          <a:p>
            <a:r>
              <a:rPr lang="en-GB" sz="1200" dirty="0"/>
              <a:t>9. 2015 Failure Records - `SELECT </a:t>
            </a:r>
            <a:r>
              <a:rPr lang="en-GB" sz="1200" dirty="0" err="1"/>
              <a:t>substr</a:t>
            </a:r>
            <a:r>
              <a:rPr lang="en-GB" sz="1200" dirty="0"/>
              <a:t>("Date", 6, 2) as Month, "</a:t>
            </a:r>
            <a:r>
              <a:rPr lang="en-GB" sz="1200" dirty="0" err="1"/>
              <a:t>Landing_Outcome</a:t>
            </a:r>
            <a:r>
              <a:rPr lang="en-GB" sz="1200" dirty="0"/>
              <a:t>", "</a:t>
            </a:r>
            <a:r>
              <a:rPr lang="en-GB" sz="1200" dirty="0" err="1"/>
              <a:t>Booster_Version</a:t>
            </a:r>
            <a:r>
              <a:rPr lang="en-GB" sz="1200" dirty="0"/>
              <a:t>", "</a:t>
            </a:r>
            <a:r>
              <a:rPr lang="en-GB" sz="1200" dirty="0" err="1"/>
              <a:t>Launch_Site</a:t>
            </a:r>
            <a:r>
              <a:rPr lang="en-GB" sz="1200" dirty="0"/>
              <a:t>" FROM SPACEXTABLE WHERE </a:t>
            </a:r>
            <a:r>
              <a:rPr lang="en-GB" sz="1200" dirty="0" err="1"/>
              <a:t>substr</a:t>
            </a:r>
            <a:r>
              <a:rPr lang="en-GB" sz="1200" dirty="0"/>
              <a:t>("Date", 0, 5) = '2015' AND "</a:t>
            </a:r>
            <a:r>
              <a:rPr lang="en-GB" sz="1200" dirty="0" err="1"/>
              <a:t>Landing_Outcome</a:t>
            </a:r>
            <a:r>
              <a:rPr lang="en-GB" sz="1200" dirty="0"/>
              <a:t>" LIKE 'Failure (drone ship)%'`</a:t>
            </a:r>
          </a:p>
          <a:p>
            <a:r>
              <a:rPr lang="en-GB" sz="1200" dirty="0"/>
              <a:t>10. Ranked Landing Outcomes (2010-2017) - `SELECT "</a:t>
            </a:r>
            <a:r>
              <a:rPr lang="en-GB" sz="1200" dirty="0" err="1"/>
              <a:t>Landing_Outcome</a:t>
            </a:r>
            <a:r>
              <a:rPr lang="en-GB" sz="1200" dirty="0"/>
              <a:t>", COUNT(*) as Count FROM SPACEXTABLE WHERE "Date" &gt;= '2010-06-04' AND "Date" &lt;= '2017-03-20' GROUP BY "</a:t>
            </a:r>
            <a:r>
              <a:rPr lang="en-GB" sz="1200" dirty="0" err="1"/>
              <a:t>Landing_Outcome</a:t>
            </a:r>
            <a:r>
              <a:rPr lang="en-GB" sz="1200" dirty="0"/>
              <a:t>" ORDER BY Count DESC`</a:t>
            </a:r>
          </a:p>
          <a:p>
            <a:endParaRPr lang="en-GB" sz="1200" dirty="0"/>
          </a:p>
          <a:p>
            <a:pPr marL="0" indent="0">
              <a:buNone/>
            </a:pPr>
            <a:r>
              <a:rPr lang="en-GB" sz="1200" dirty="0"/>
              <a:t>https://github.com/ChrisPrior96/IBM-Data-Science/blob/main/Applied%20Data%20Science%20Capstone/Lab%205/edadataviz.ipynb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u="sng" dirty="0"/>
              <a:t>Map objects created</a:t>
            </a:r>
          </a:p>
          <a:p>
            <a:r>
              <a:rPr lang="en-GB" dirty="0"/>
              <a:t>Launch Site Markers: Added markers for all launch sites (CCAFS LC-40, CCAFS SLC-40, KSC LC-39A, VAFB SLC-4E)</a:t>
            </a:r>
          </a:p>
          <a:p>
            <a:r>
              <a:rPr lang="en-GB" dirty="0"/>
              <a:t>Color-coded Markers: Different colours for successful vs. failed landings</a:t>
            </a:r>
          </a:p>
          <a:p>
            <a:r>
              <a:rPr lang="en-GB" dirty="0"/>
              <a:t>Circle Markers: Radius proportional to payload mass</a:t>
            </a:r>
          </a:p>
          <a:p>
            <a:r>
              <a:rPr lang="en-GB" dirty="0"/>
              <a:t>Distance Calculations: Calculated distances to nearby features (railway, highway, coastline)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u="sng" dirty="0"/>
              <a:t>Why added</a:t>
            </a:r>
          </a:p>
          <a:p>
            <a:r>
              <a:rPr lang="en-GB" dirty="0"/>
              <a:t>- Visualize geographic distribution of launch sites</a:t>
            </a:r>
          </a:p>
          <a:p>
            <a:r>
              <a:rPr lang="en-GB" dirty="0"/>
              <a:t>- Identify patterns in success rates by location</a:t>
            </a:r>
          </a:p>
          <a:p>
            <a:r>
              <a:rPr lang="en-GB" dirty="0"/>
              <a:t>- Understand proximity to infrastructure</a:t>
            </a:r>
          </a:p>
          <a:p>
            <a:r>
              <a:rPr lang="en-GB" dirty="0"/>
              <a:t>- Provide interactive exploration of launch data</a:t>
            </a:r>
          </a:p>
          <a:p>
            <a:endParaRPr lang="en-GB" dirty="0"/>
          </a:p>
          <a:p>
            <a:r>
              <a:rPr lang="en-GB" dirty="0"/>
              <a:t>https://github.com/ChrisPrior96/IBM-Data-Science/blob/main/Applied%20Data%20Science%20Capstone/Lab%206/lab_jupyter_launch_site_location.ipynb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Launch success count for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Launch site with highest success ratio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Payload vs. Launch Outcome with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Filters: Launch site dropdown, payload range slider, booster version selector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added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Enable interactive exploration of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Allow users to filter by different criteria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Visualize relationships between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Identify patterns in success rates by payload range and booster 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https://github.com/ChrisPrior96/IBM-Data-Science/blob/main/Applied%20Data%20Science%20Capstone/Lab%207/spacex-dash-app.py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2400"/>
            <a:ext cx="9745589" cy="47545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4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Data Preparation: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features using StandardScaler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data: 80% training, 20% testing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binary target variable (Class: 1=success, 0=failure)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Model Building: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(C: [0.01, 0.1, 1], penalty: l2, solver: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lbfgs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(kernel: linear/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rbf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/poly/sigmoid, C: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logspace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(-3,3,5), gamma: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logspace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(-3,3,5))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(criterion: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/entropy,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2-18,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1-4,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2-10)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n_neighbors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1-10, algorithm: auto/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ball_tree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kd_tree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/brute, p: 1-2)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Model Evaluation: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10-fold cross-validation for hyperparameter tuning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on test set using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Generated confusion matrices for each 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Best Model Selection: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 test accuracies across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model with highest test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https://github.com/ChrisPrior96/IBM-Data-Science/blob/main/Applied%20Data%20Science%20Capstone/Lab%208/SpaceX_Machine%20Learning%20Prediction_Part_5.ipynb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792097"/>
            <a:ext cx="7068725" cy="3948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flight number (experience matters)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influences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location impacts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improved over time (2013-2020)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Test Accuracy: 0.8333333333333334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Test Accuracy: 0.8333333333333334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Test Accuracy: 0.8333333333333334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Test Accuracy: 0.8333333333333334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Method: Logistic Regression with accuracy: 0.8333333333333334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4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790554"/>
            <a:ext cx="10280547" cy="923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Success rate improves with flight number, especially at certain launch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line of dots with orange and blue dots&#10;&#10;AI-generated content may be incorrect.">
            <a:extLst>
              <a:ext uri="{FF2B5EF4-FFF2-40B4-BE49-F238E27FC236}">
                <a16:creationId xmlns:a16="http://schemas.microsoft.com/office/drawing/2014/main" id="{05513669-5A42-F20E-2EB1-DD4DB913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1" y="1563938"/>
            <a:ext cx="10607040" cy="20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677919"/>
            <a:ext cx="9948789" cy="9042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VAFB-SLC has no heavy payload launches; payload affects success differently by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background with colorful dots&#10;&#10;AI-generated content may be incorrect.">
            <a:extLst>
              <a:ext uri="{FF2B5EF4-FFF2-40B4-BE49-F238E27FC236}">
                <a16:creationId xmlns:a16="http://schemas.microsoft.com/office/drawing/2014/main" id="{695E397D-1819-444E-F766-258ED2EE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2053"/>
            <a:ext cx="10038080" cy="19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9A3E9F5E-58E5-57CC-19DD-832749FA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123" y="1531993"/>
            <a:ext cx="5872488" cy="40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783706"/>
            <a:ext cx="10687960" cy="2097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EO Shows no real relationship between flight number and success; GTO shows no clear relationship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oup of dots on a white background&#10;&#10;AI-generated content may be incorrect.">
            <a:extLst>
              <a:ext uri="{FF2B5EF4-FFF2-40B4-BE49-F238E27FC236}">
                <a16:creationId xmlns:a16="http://schemas.microsoft.com/office/drawing/2014/main" id="{720C0AE9-C430-58E4-7F8D-BF857853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0589"/>
            <a:ext cx="10687961" cy="20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616960"/>
            <a:ext cx="9794240" cy="2252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Different orbits have different payload constraints and success patterns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0F0F767-982B-D990-606C-018E28D3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6766"/>
            <a:ext cx="9794240" cy="19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74078"/>
            <a:ext cx="2653909" cy="4507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Success rate has been increasing since 2013, reaching peak in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EC0B2C5-8F39-7A3B-690E-D048FB37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55" y="1374078"/>
            <a:ext cx="7236085" cy="47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`SELECT DISTINCT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FROM SPACEXTABLE`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CCAFS LC-40, CCAFS SLC-40, KSC LC-39A, 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90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* FROM SPACEXTABLE WHERE "</a:t>
            </a:r>
            <a:r>
              <a:rPr lang="en-GB" dirty="0" err="1"/>
              <a:t>Launch_Site</a:t>
            </a:r>
            <a:r>
              <a:rPr lang="en-GB" dirty="0"/>
              <a:t>" LIKE 'CCA%'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DE635-28D0-7BEE-19EB-D58A5FA7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2711769"/>
            <a:ext cx="103251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SUM("PAYLOAD_MASS__KG_") FROM SPACEXTABLE WHERE "Customer" = 'NASA (CRS)'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B39A7-5DBD-35F2-FA0F-FF8193ED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95612"/>
            <a:ext cx="22955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AVG("PAYLOAD_MASS__KG_") FROM SPACEXTABLE WHERE "</a:t>
            </a:r>
            <a:r>
              <a:rPr lang="en-GB" dirty="0" err="1"/>
              <a:t>Booster_Version</a:t>
            </a:r>
            <a:r>
              <a:rPr lang="en-GB" dirty="0"/>
              <a:t>" = 'F9 v1.1'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9AB12-47BC-F419-4EE5-1C73566F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3109912"/>
            <a:ext cx="2228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MIN("Date") FROM SPACEXTABLE WHERE "</a:t>
            </a:r>
            <a:r>
              <a:rPr lang="en-GB" dirty="0" err="1"/>
              <a:t>Landing_Outcome</a:t>
            </a:r>
            <a:r>
              <a:rPr lang="en-GB" dirty="0"/>
              <a:t>" = 'Success (ground pad)'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024D9-E55C-DFB3-DE7E-2F2C0F2B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3038475"/>
            <a:ext cx="1400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"</a:t>
            </a:r>
            <a:r>
              <a:rPr lang="en-GB" dirty="0" err="1"/>
              <a:t>Booster_Version</a:t>
            </a:r>
            <a:r>
              <a:rPr lang="en-GB" dirty="0"/>
              <a:t>" FROM SPACEXTABLE WHERE "</a:t>
            </a:r>
            <a:r>
              <a:rPr lang="en-GB" dirty="0" err="1"/>
              <a:t>Landing_Outcome</a:t>
            </a:r>
            <a:r>
              <a:rPr lang="en-GB" dirty="0"/>
              <a:t>" = 'Success (drone ship)' AND "PAYLOAD_MASS__KG_" &gt; 4000 AND "PAYLOAD_MASS__KG_" &lt; 6000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A3D3B-3D9C-AD42-8F72-D05C8FAF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36" y="3523297"/>
            <a:ext cx="13525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4000"/>
            <a:ext cx="10515600" cy="47953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u="sng" dirty="0">
                <a:solidFill>
                  <a:schemeClr val="tx1"/>
                </a:solidFill>
                <a:latin typeface="IBM Plex Mono" panose="020F0502020204030204" pitchFamily="49" charset="0"/>
              </a:rPr>
              <a:t>Summary of methodologies</a:t>
            </a:r>
            <a:endParaRPr lang="en-US" sz="1400" u="sng" dirty="0">
              <a:solidFill>
                <a:schemeClr val="tx1"/>
              </a:solidFill>
              <a:latin typeface="IBM Plex Mono" panose="020F0502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Data collection via SpaceX REST API and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Data wrangling and preprocessing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Exploratory Data Analysis (EDA) using visualization and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Interactive visual analytics using Folium and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Predictive analysis using classification models (Logistic Regression, SVM, Decision Tree, KNN)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dirty="0">
                <a:solidFill>
                  <a:schemeClr val="tx1"/>
                </a:solidFill>
                <a:latin typeface="IBM Plex Mono" panose="020F0502020204030204" pitchFamily="49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- Successfully collected and processed SpaceX launch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- Identified key factors affecting landing success (Flight Number, Payload Mass, Orbit Type, Launch Site)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- Built and evaluated multiple classification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IBM Plex Mono" panose="020F0502020204030204" pitchFamily="49" charset="0"/>
              </a:rPr>
              <a:t>- Achieved best model accuracy - [Will be determined after running the models]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IBM Plex Mono" panose="020F0502020204030204" pitchFamily="49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"</a:t>
            </a:r>
            <a:r>
              <a:rPr lang="en-GB" dirty="0" err="1"/>
              <a:t>Mission_Outcome</a:t>
            </a:r>
            <a:r>
              <a:rPr lang="en-GB" dirty="0"/>
              <a:t>", COUNT(*) </a:t>
            </a:r>
            <a:r>
              <a:rPr lang="en-GB" i="1" dirty="0"/>
              <a:t>as</a:t>
            </a:r>
            <a:r>
              <a:rPr lang="en-GB" dirty="0"/>
              <a:t> Count FROM SPACEXTABLE GROUP BY "</a:t>
            </a:r>
            <a:r>
              <a:rPr lang="en-GB" dirty="0" err="1"/>
              <a:t>Mission_Outcome</a:t>
            </a:r>
            <a:r>
              <a:rPr lang="en-GB" dirty="0"/>
              <a:t>"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776D8-CEBD-0DC1-7893-F30A3AD7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808923"/>
            <a:ext cx="29432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2563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"</a:t>
            </a:r>
            <a:r>
              <a:rPr lang="en-GB" dirty="0" err="1"/>
              <a:t>Booster_Version</a:t>
            </a:r>
            <a:r>
              <a:rPr lang="en-GB" dirty="0"/>
              <a:t>" FROM SPACEXTABLE WHERE "PAYLOAD_MASS__KG_" = (SELECT MAX("PAYLOAD_MASS__KG_") FROM SPACEXTABLE)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9941-F580-56C1-A9EC-D64BE2D5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97" y="1825625"/>
            <a:ext cx="1743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</a:t>
            </a:r>
            <a:r>
              <a:rPr lang="en-GB" dirty="0" err="1"/>
              <a:t>substr</a:t>
            </a:r>
            <a:r>
              <a:rPr lang="en-GB" dirty="0"/>
              <a:t>("Date", 6, 2) </a:t>
            </a:r>
            <a:r>
              <a:rPr lang="en-GB" i="1" dirty="0"/>
              <a:t>as</a:t>
            </a:r>
            <a:r>
              <a:rPr lang="en-GB" dirty="0"/>
              <a:t> Month, "</a:t>
            </a:r>
            <a:r>
              <a:rPr lang="en-GB" dirty="0" err="1"/>
              <a:t>Landing_Outcome</a:t>
            </a:r>
            <a:r>
              <a:rPr lang="en-GB" dirty="0"/>
              <a:t>", "</a:t>
            </a:r>
            <a:r>
              <a:rPr lang="en-GB" dirty="0" err="1"/>
              <a:t>Booster_Version</a:t>
            </a:r>
            <a:r>
              <a:rPr lang="en-GB" dirty="0"/>
              <a:t>", "</a:t>
            </a:r>
            <a:r>
              <a:rPr lang="en-GB" dirty="0" err="1"/>
              <a:t>Launch_Site</a:t>
            </a:r>
            <a:r>
              <a:rPr lang="en-GB" dirty="0"/>
              <a:t>" FROM SPACEXTABLE WHERE </a:t>
            </a:r>
            <a:r>
              <a:rPr lang="en-GB" dirty="0" err="1"/>
              <a:t>substr</a:t>
            </a:r>
            <a:r>
              <a:rPr lang="en-GB" dirty="0"/>
              <a:t>("Date", 0, 5) = '2015' AND "</a:t>
            </a:r>
            <a:r>
              <a:rPr lang="en-GB" dirty="0" err="1"/>
              <a:t>Landing_Outcome</a:t>
            </a:r>
            <a:r>
              <a:rPr lang="en-GB" dirty="0"/>
              <a:t>" LIKE 'Failure (drone ship)%'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2BEB4-6F3B-29F7-AB8C-14C98827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7" y="3900487"/>
            <a:ext cx="46196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dirty="0"/>
              <a:t>%</a:t>
            </a:r>
            <a:r>
              <a:rPr lang="en-GB" dirty="0" err="1"/>
              <a:t>sql</a:t>
            </a:r>
            <a:r>
              <a:rPr lang="en-GB" dirty="0"/>
              <a:t> SELECT "</a:t>
            </a:r>
            <a:r>
              <a:rPr lang="en-GB" dirty="0" err="1"/>
              <a:t>Landing_Outcome</a:t>
            </a:r>
            <a:r>
              <a:rPr lang="en-GB" dirty="0"/>
              <a:t>", COUNT(*) </a:t>
            </a:r>
            <a:r>
              <a:rPr lang="en-GB" i="1" dirty="0"/>
              <a:t>as</a:t>
            </a:r>
            <a:r>
              <a:rPr lang="en-GB" dirty="0"/>
              <a:t> Count FROM SPACEXTABLE WHERE "Date" &gt;= '2010-06-04' AND "Date" &lt;= '2017-03-20' GROUP BY "</a:t>
            </a:r>
            <a:r>
              <a:rPr lang="en-GB" dirty="0" err="1"/>
              <a:t>Landing_Outcome</a:t>
            </a:r>
            <a:r>
              <a:rPr lang="en-GB" dirty="0"/>
              <a:t>" ORDER BY Count DESC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A915E-8F0B-F6DC-B865-81D04402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54" y="3429000"/>
            <a:ext cx="2400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FF4D7-32C2-231D-77EF-EC7E4CAA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69" y="1521290"/>
            <a:ext cx="7944103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coded Launch Site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D9573-3472-88F7-F9AD-A16F9E9E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67" y="1518286"/>
            <a:ext cx="5229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Distances between a 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16586-5714-C0F7-F7C6-06090D5D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22" y="1861820"/>
            <a:ext cx="7829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72049"/>
            <a:ext cx="9745589" cy="1204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most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00D08-DF36-1FA4-2D09-E605A07F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75377"/>
            <a:ext cx="9601200" cy="32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B8B1A-E54E-08BF-FEFF-0EE7B89DE4F5}"/>
              </a:ext>
            </a:extLst>
          </p:cNvPr>
          <p:cNvSpPr txBox="1"/>
          <p:nvPr/>
        </p:nvSpPr>
        <p:spPr>
          <a:xfrm>
            <a:off x="706148" y="1574800"/>
            <a:ext cx="1027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Project background and context</a:t>
            </a:r>
          </a:p>
          <a:p>
            <a:r>
              <a:rPr lang="en-GB" dirty="0"/>
              <a:t>- SpaceX advertises Falcon 9 rocket launches at $62 million vs. competitors at $165+ million</a:t>
            </a:r>
          </a:p>
          <a:p>
            <a:r>
              <a:rPr lang="en-GB" dirty="0"/>
              <a:t>- Cost savings come from reusing the first stage</a:t>
            </a:r>
          </a:p>
          <a:p>
            <a:r>
              <a:rPr lang="en-GB" dirty="0"/>
              <a:t>- Predicting first stage landing success helps determine launch cost</a:t>
            </a:r>
          </a:p>
          <a:p>
            <a:pPr marL="285750" indent="-285750">
              <a:buFontTx/>
              <a:buChar char="-"/>
            </a:pPr>
            <a:r>
              <a:rPr lang="en-GB" dirty="0"/>
              <a:t>This information is valuable for competitive bidding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u="sng" dirty="0"/>
              <a:t>Problems you want to find answers to</a:t>
            </a:r>
          </a:p>
          <a:p>
            <a:r>
              <a:rPr lang="en-GB" dirty="0"/>
              <a:t>- Can we predict if the Falcon 9 first stage will land successfully?</a:t>
            </a:r>
          </a:p>
          <a:p>
            <a:r>
              <a:rPr lang="en-GB" dirty="0"/>
              <a:t>- What factors influence landing success?</a:t>
            </a:r>
          </a:p>
          <a:p>
            <a:r>
              <a:rPr lang="en-GB" dirty="0"/>
              <a:t>- Which machine learning model performs best for this prediction?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0FC4D-0EA7-12F2-9AB5-9287A0A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47" y="1575377"/>
            <a:ext cx="8429625" cy="33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KSC-LC-39A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1BB2-F6CA-D1C8-0015-84F0B9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1119532"/>
            <a:ext cx="7419975" cy="183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5190A-E1C3-6682-634D-6690CB3A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3" y="2990962"/>
            <a:ext cx="7419974" cy="1779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791F7-7B69-7662-E3E7-BFE6A2C2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3" y="4782635"/>
            <a:ext cx="741997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9E9D9-BA0F-4EBA-2458-29367D7B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85" y="1439286"/>
            <a:ext cx="8820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2720"/>
            <a:ext cx="5742549" cy="44262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True Positives: Correctly predicted successful landings</a:t>
            </a:r>
          </a:p>
          <a:p>
            <a:r>
              <a:rPr lang="en-GB" dirty="0"/>
              <a:t>False Positives: Incorrectly predicted successful landings</a:t>
            </a:r>
          </a:p>
          <a:p>
            <a:r>
              <a:rPr lang="en-GB" dirty="0"/>
              <a:t>True Negatives: Correctly predicted failed landings</a:t>
            </a:r>
          </a:p>
          <a:p>
            <a:r>
              <a:rPr lang="en-GB" dirty="0"/>
              <a:t>False Negatives: Incorrectly predicted failed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49CC92D4-17A9-B75C-7D32-FA9E6B0C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5" y="1575590"/>
            <a:ext cx="4846330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059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dirty="0"/>
              <a:t>Flight number (experience) is a key factor in landing success - success rate increases with more launches</a:t>
            </a:r>
            <a:br>
              <a:rPr lang="en-GB" dirty="0"/>
            </a:br>
            <a:endParaRPr lang="en-GB" dirty="0"/>
          </a:p>
          <a:p>
            <a:r>
              <a:rPr lang="en-GB" dirty="0"/>
              <a:t>Payload mass and orbit type significantly influence landing outcomes</a:t>
            </a:r>
            <a:br>
              <a:rPr lang="en-GB" dirty="0"/>
            </a:br>
            <a:endParaRPr lang="en-GB" dirty="0"/>
          </a:p>
          <a:p>
            <a:r>
              <a:rPr lang="en-GB" dirty="0"/>
              <a:t>Launch site location affects success rates, with some sites showing better performance</a:t>
            </a:r>
            <a:br>
              <a:rPr lang="en-GB" dirty="0"/>
            </a:br>
            <a:endParaRPr lang="en-GB" dirty="0"/>
          </a:p>
          <a:p>
            <a:r>
              <a:rPr lang="en-GB" dirty="0"/>
              <a:t>Machine learning models can effectively predict landing success, with Logistic Regression</a:t>
            </a:r>
          </a:p>
          <a:p>
            <a:r>
              <a:rPr lang="en-GB" dirty="0"/>
              <a:t>achieving 83.4%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 -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Collected data from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Web scraped additional launch records from Wikipedia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Data Quality Assessment -  Identified and calculated percentage of missing values (e.g.,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LandingPad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had 28.89% missing values)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Data Type Identification -  Classified columns as numerical (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FlightNumber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PayloadMass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Flights, etc.) or categorical (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BoosterVersion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Orbit,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LaunchSite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etc.)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Analyzed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relationships between variables using visualizations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Performed SQL queries to extract insights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Identified patterns in launch success rates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2200" b="1" u="sng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Created interactive maps showing launch sites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Built dashboard with interactive visualizations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- Built and tuned multiple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- Evaluated model performance using cross-validation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- Selected best performing model based on test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u="sng" dirty="0"/>
              <a:t>SpaceX REST API </a:t>
            </a:r>
          </a:p>
          <a:p>
            <a:pPr marL="0" indent="0">
              <a:buNone/>
            </a:pPr>
            <a:r>
              <a:rPr lang="en-US" sz="1600" dirty="0"/>
              <a:t>Collected launch data including rocket information, payloads, launchpads, and core landing outcomes from Space X API Rest Endpoints</a:t>
            </a:r>
          </a:p>
          <a:p>
            <a:pPr marL="0" indent="0">
              <a:buNone/>
            </a:pPr>
            <a:r>
              <a:rPr lang="en-US" sz="1600" b="1" u="sng" dirty="0"/>
              <a:t>Web Scraping -</a:t>
            </a:r>
          </a:p>
          <a:p>
            <a:pPr marL="0" indent="0">
              <a:buNone/>
            </a:pPr>
            <a:r>
              <a:rPr lang="en-US" sz="1600" dirty="0"/>
              <a:t>Extracted historical launch records from Wikipedia page "List of Falcon 9 and Falcon Heavy launches“, using beautiful soup to parse the html</a:t>
            </a:r>
          </a:p>
          <a:p>
            <a:pPr marL="0" indent="0">
              <a:buNone/>
            </a:pPr>
            <a:r>
              <a:rPr lang="en-US" sz="1600" b="1" u="sng" dirty="0"/>
              <a:t>Data Sources -</a:t>
            </a:r>
          </a:p>
          <a:p>
            <a:pPr marL="0" indent="0">
              <a:buNone/>
            </a:pPr>
            <a:r>
              <a:rPr lang="en-US" sz="1600" dirty="0"/>
              <a:t>Rocket information (booster version, block, serial)</a:t>
            </a:r>
          </a:p>
          <a:p>
            <a:pPr marL="0" indent="0">
              <a:buNone/>
            </a:pPr>
            <a:r>
              <a:rPr lang="en-US" sz="1600" dirty="0"/>
              <a:t>  - Payload data (mass, orbit type)</a:t>
            </a:r>
          </a:p>
          <a:p>
            <a:pPr marL="0" indent="0">
              <a:buNone/>
            </a:pPr>
            <a:r>
              <a:rPr lang="en-US" sz="1600" dirty="0"/>
              <a:t>  - Launch site information (name, coordinates)</a:t>
            </a:r>
          </a:p>
          <a:p>
            <a:pPr marL="0" indent="0">
              <a:buNone/>
            </a:pPr>
            <a:r>
              <a:rPr lang="en-US" sz="1600" dirty="0"/>
              <a:t>  - Landing outcomes (success/failure, landing type)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 -//github.com/ChrisPrior96/IBM-Data-Science/blob/main/Applied%20Data%20Science%20Capstone/Lab%201/jupyter-labs-spacex-data-collection-api%20(1).ipynb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C23059-709A-164A-10B3-8B54E0CCA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diagram of a rocket launch&#10;&#10;AI-generated content may be incorrect.">
            <a:extLst>
              <a:ext uri="{FF2B5EF4-FFF2-40B4-BE49-F238E27FC236}">
                <a16:creationId xmlns:a16="http://schemas.microsoft.com/office/drawing/2014/main" id="{596AE283-283F-16D0-89E8-ACA8F93A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60" y="1453573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3851" y="1792288"/>
            <a:ext cx="3932238" cy="24847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 -//github.com/ChrisPrior96/IBM-Data-Science/blob/main/Applied%20Data%20Science%20Capstone/Lab%202/jupyter-labs-webscraping.ipynb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diagram of a program&#10;&#10;AI-generated content may be incorrect.">
            <a:extLst>
              <a:ext uri="{FF2B5EF4-FFF2-40B4-BE49-F238E27FC236}">
                <a16:creationId xmlns:a16="http://schemas.microsoft.com/office/drawing/2014/main" id="{18F17151-32F0-DF61-D8EC-31E8FCAF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05" y="1645750"/>
            <a:ext cx="3014133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2507</Words>
  <Application>Microsoft Office PowerPoint</Application>
  <PresentationFormat>Widescreen</PresentationFormat>
  <Paragraphs>296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Chris Prior</cp:lastModifiedBy>
  <cp:revision>205</cp:revision>
  <dcterms:created xsi:type="dcterms:W3CDTF">2021-04-29T18:58:34Z</dcterms:created>
  <dcterms:modified xsi:type="dcterms:W3CDTF">2025-11-21T23:49:25Z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